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8"/>
  </p:notesMasterIdLst>
  <p:sldIdLst>
    <p:sldId id="257" r:id="rId2"/>
    <p:sldId id="256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39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272" r:id="rId66"/>
    <p:sldId id="274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95B69"/>
    <a:srgbClr val="F37929"/>
    <a:srgbClr val="5BC1CD"/>
    <a:srgbClr val="D0CECE"/>
    <a:srgbClr val="115A94"/>
    <a:srgbClr val="013763"/>
    <a:srgbClr val="0E426B"/>
    <a:srgbClr val="274965"/>
    <a:srgbClr val="3E5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1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7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167F-3910-4B6E-9CD9-003217A41CD5}" type="datetimeFigureOut">
              <a:rPr lang="ko-KR" altLang="en-US" smtClean="0"/>
              <a:pPr/>
              <a:t>2016. 2. 26.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208E6-9293-4482-9A96-2DAB612CC9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4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3"/>
          <p:cNvSpPr/>
          <p:nvPr userDrawn="1"/>
        </p:nvSpPr>
        <p:spPr>
          <a:xfrm rot="10800000">
            <a:off x="0" y="0"/>
            <a:ext cx="9151150" cy="5445224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 userDrawn="1"/>
        </p:nvSpPr>
        <p:spPr>
          <a:xfrm>
            <a:off x="5436096" y="4365104"/>
            <a:ext cx="2649894" cy="864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6393484"/>
            <a:ext cx="2714627" cy="41381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1573389" y="1616988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73389" y="2979063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" y="878258"/>
            <a:ext cx="2331090" cy="1266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057" y="1764601"/>
            <a:ext cx="5725352" cy="111335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143375" cy="36275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769" y="120812"/>
            <a:ext cx="10382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153044" y="4595698"/>
            <a:ext cx="1215998" cy="40290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E426B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pPr lvl="0"/>
            <a:r>
              <a:rPr lang="ko-KR" altLang="en-US" dirty="0" err="1" smtClean="0"/>
              <a:t>김케티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54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464954" y="653406"/>
            <a:ext cx="782726" cy="6210604"/>
          </a:xfrm>
          <a:custGeom>
            <a:avLst/>
            <a:gdLst>
              <a:gd name="connsiteX0" fmla="*/ 782726 w 782726"/>
              <a:gd name="connsiteY0" fmla="*/ 0 h 6210604"/>
              <a:gd name="connsiteX1" fmla="*/ 782726 w 782726"/>
              <a:gd name="connsiteY1" fmla="*/ 5427878 h 6210604"/>
              <a:gd name="connsiteX2" fmla="*/ 0 w 782726"/>
              <a:gd name="connsiteY2" fmla="*/ 6210604 h 62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726" h="6210604">
                <a:moveTo>
                  <a:pt x="782726" y="0"/>
                </a:moveTo>
                <a:lnTo>
                  <a:pt x="782726" y="5427878"/>
                </a:lnTo>
                <a:lnTo>
                  <a:pt x="0" y="6210604"/>
                </a:lnTo>
              </a:path>
            </a:pathLst>
          </a:custGeom>
          <a:ln w="12700">
            <a:solidFill>
              <a:srgbClr val="115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3247680" y="653406"/>
            <a:ext cx="5896320" cy="337464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5896" y="731162"/>
            <a:ext cx="1323166" cy="17739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 Black" panose="020B0A04020102020204" pitchFamily="34" charset="0"/>
                <a:ea typeface="옥션고딕 B" pitchFamily="2" charset="-127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  <a:ea typeface="옥션고딕 B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5041187"/>
            <a:ext cx="2331090" cy="1266559"/>
          </a:xfrm>
          <a:prstGeom prst="rect">
            <a:avLst/>
          </a:prstGeom>
        </p:spPr>
      </p:pic>
      <p:sp>
        <p:nvSpPr>
          <p:cNvPr id="27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3568107" y="1329834"/>
            <a:ext cx="3095625" cy="4173499"/>
          </a:xfrm>
        </p:spPr>
        <p:txBody>
          <a:bodyPr anchor="ctr">
            <a:normAutofit/>
          </a:bodyPr>
          <a:lstStyle>
            <a:lvl1pPr marL="400050" indent="-400050">
              <a:buFont typeface="+mj-lt"/>
              <a:buAutoNum type="arabicPeriod"/>
              <a:defRPr sz="1800">
                <a:latin typeface="한컴 윤고딕 250" pitchFamily="18" charset="-127"/>
                <a:ea typeface="한컴 윤고딕 250" pitchFamily="18" charset="-127"/>
              </a:defRPr>
            </a:lvl1pPr>
            <a:lvl2pPr marL="457200" marR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400">
                <a:solidFill>
                  <a:srgbClr val="767171"/>
                </a:solidFill>
                <a:latin typeface="한컴 윤고딕 230" pitchFamily="18" charset="-127"/>
                <a:ea typeface="한컴 윤고딕 230" pitchFamily="18" charset="-127"/>
              </a:defRPr>
            </a:lvl2pPr>
          </a:lstStyle>
          <a:p>
            <a:pPr lvl="0"/>
            <a:r>
              <a:rPr lang="ko-KR" altLang="en-US" dirty="0" smtClean="0"/>
              <a:t>첫 번째 목차</a:t>
            </a:r>
            <a:endParaRPr lang="en-US" altLang="ko-KR" dirty="0" smtClean="0"/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ko-KR" dirty="0" smtClean="0"/>
          </a:p>
          <a:p>
            <a:pPr lvl="0"/>
            <a:r>
              <a:rPr lang="ko-KR" altLang="en-US" dirty="0" smtClean="0"/>
              <a:t>두 번째 목차</a:t>
            </a:r>
          </a:p>
        </p:txBody>
      </p:sp>
    </p:spTree>
    <p:extLst>
      <p:ext uri="{BB962C8B-B14F-4D97-AF65-F5344CB8AC3E}">
        <p14:creationId xmlns:p14="http://schemas.microsoft.com/office/powerpoint/2010/main" val="70352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7694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339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1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 userDrawn="1"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47" name="텍스트 개체 틀 4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45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46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765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8329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974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6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0" name="텍스트 개체 틀 50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51" name="텍스트 개체 틀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52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53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3137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3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4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9" r:id="rId3"/>
    <p:sldLayoutId id="2147483680" r:id="rId4"/>
    <p:sldLayoutId id="2147483675" r:id="rId5"/>
    <p:sldLayoutId id="2147483674" r:id="rId6"/>
    <p:sldLayoutId id="21474836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/>
          <p:cNvSpPr>
            <a:spLocks noGrp="1"/>
          </p:cNvSpPr>
          <p:nvPr>
            <p:ph type="ctrTitle"/>
          </p:nvPr>
        </p:nvSpPr>
        <p:spPr>
          <a:xfrm>
            <a:off x="1273656" y="1777301"/>
            <a:ext cx="6803544" cy="1113351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Machine 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400" dirty="0" smtClean="0"/>
              <a:t>Learning</a:t>
            </a:r>
            <a:r>
              <a:rPr lang="ko-KR" altLang="en-US" sz="4400" dirty="0" smtClean="0"/>
              <a:t> </a:t>
            </a:r>
            <a:r>
              <a:rPr lang="en-US" altLang="ko-KR" sz="4400" dirty="0"/>
              <a:t>3</a:t>
            </a:r>
            <a:r>
              <a:rPr lang="en-US" altLang="ko-KR" sz="4400" dirty="0" smtClean="0"/>
              <a:t>/</a:t>
            </a:r>
            <a:r>
              <a:rPr lang="en-US" altLang="ko-KR" sz="4400" dirty="0"/>
              <a:t>6</a:t>
            </a:r>
            <a:endParaRPr lang="ko-KR" altLang="en-US" sz="44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380442" cy="36275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2015.12.31(</a:t>
            </a:r>
            <a:r>
              <a:rPr lang="ko-KR" altLang="en-US" dirty="0" smtClean="0"/>
              <a:t>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한컴 윤고딕 240" pitchFamily="18" charset="-127"/>
                <a:ea typeface="한컴 윤고딕 240" pitchFamily="18" charset="-127"/>
              </a:rPr>
              <a:t>박지현</a:t>
            </a:r>
            <a:endParaRPr lang="ko-KR" altLang="en-US" dirty="0"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149258"/>
            <a:ext cx="6477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07" y="2255337"/>
            <a:ext cx="70008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82" y="2356525"/>
            <a:ext cx="68675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95" y="2368137"/>
            <a:ext cx="71247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20" y="2113712"/>
            <a:ext cx="70294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07" y="2159304"/>
            <a:ext cx="71532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45" y="2248030"/>
            <a:ext cx="69342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76" y="2267211"/>
            <a:ext cx="6759137" cy="369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" y="2254685"/>
            <a:ext cx="6106129" cy="36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26" y="2264488"/>
            <a:ext cx="6645438" cy="375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Advice for Applying Machine Learning</a:t>
            </a:r>
          </a:p>
          <a:p>
            <a:pPr lvl="1"/>
            <a:r>
              <a:rPr lang="en-US" altLang="ko-KR" dirty="0" smtClean="0"/>
              <a:t>Evaluating a </a:t>
            </a:r>
            <a:r>
              <a:rPr lang="en-US" altLang="ko-KR" dirty="0"/>
              <a:t>L</a:t>
            </a:r>
            <a:r>
              <a:rPr lang="en-US" altLang="ko-KR" dirty="0" smtClean="0"/>
              <a:t>earning Algorithm</a:t>
            </a:r>
          </a:p>
          <a:p>
            <a:pPr lvl="1"/>
            <a:r>
              <a:rPr lang="en-US" altLang="ko-KR" dirty="0" smtClean="0"/>
              <a:t>Bias vs. Variance</a:t>
            </a:r>
          </a:p>
          <a:p>
            <a:r>
              <a:rPr lang="en-US" altLang="ko-KR" dirty="0" smtClean="0"/>
              <a:t>Machine Learning System Design</a:t>
            </a:r>
          </a:p>
          <a:p>
            <a:pPr lvl="1"/>
            <a:r>
              <a:rPr lang="en-US" altLang="ko-KR" dirty="0" smtClean="0"/>
              <a:t>Building a Spam Classifier</a:t>
            </a:r>
          </a:p>
          <a:p>
            <a:pPr lvl="1"/>
            <a:r>
              <a:rPr lang="en-US" altLang="ko-KR" dirty="0" smtClean="0"/>
              <a:t>Handling Skewed Data</a:t>
            </a:r>
          </a:p>
          <a:p>
            <a:pPr lvl="1"/>
            <a:r>
              <a:rPr lang="en-US" altLang="ko-KR" dirty="0" smtClean="0"/>
              <a:t>Using </a:t>
            </a:r>
            <a:r>
              <a:rPr lang="en-US" altLang="ko-KR" smtClean="0"/>
              <a:t>Large Data Sets</a:t>
            </a:r>
            <a:endParaRPr lang="en-US" altLang="ko-KR" dirty="0" smtClean="0"/>
          </a:p>
          <a:p>
            <a:r>
              <a:rPr lang="en-US" altLang="ko-KR" dirty="0" smtClean="0"/>
              <a:t>Support </a:t>
            </a:r>
            <a:r>
              <a:rPr lang="en-US" altLang="ko-KR" dirty="0"/>
              <a:t>Vector Machines</a:t>
            </a:r>
          </a:p>
          <a:p>
            <a:pPr lvl="1"/>
            <a:r>
              <a:rPr lang="en-US" altLang="ko-KR" dirty="0"/>
              <a:t>Large Margin Classification</a:t>
            </a:r>
          </a:p>
          <a:p>
            <a:pPr lvl="1"/>
            <a:r>
              <a:rPr lang="en-US" altLang="ko-KR" dirty="0"/>
              <a:t>Kernels</a:t>
            </a:r>
          </a:p>
          <a:p>
            <a:pPr lvl="1"/>
            <a:r>
              <a:rPr lang="en-US" altLang="ko-KR" dirty="0"/>
              <a:t>SVMs in Practice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2495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816" y="2367326"/>
            <a:ext cx="6739458" cy="3497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2177310"/>
            <a:ext cx="6810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06" y="2358815"/>
            <a:ext cx="6393678" cy="381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211833"/>
            <a:ext cx="69532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95" y="2367560"/>
            <a:ext cx="68961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56" y="2409379"/>
            <a:ext cx="70389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57" y="2351044"/>
            <a:ext cx="62007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232" y="2274648"/>
            <a:ext cx="65246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57" y="2499475"/>
            <a:ext cx="63531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2689975"/>
            <a:ext cx="62198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369051"/>
            <a:ext cx="68961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45" y="2470248"/>
            <a:ext cx="65532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539782"/>
            <a:ext cx="61912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2261350"/>
            <a:ext cx="63150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82" y="2402715"/>
            <a:ext cx="69437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31" y="2183639"/>
            <a:ext cx="69818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232" y="2414719"/>
            <a:ext cx="65246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2428288"/>
            <a:ext cx="65246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70" y="2431811"/>
            <a:ext cx="65341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232" y="2407999"/>
            <a:ext cx="652462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2304659"/>
            <a:ext cx="71151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30" y="2566150"/>
            <a:ext cx="69818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85" y="2184764"/>
            <a:ext cx="6239919" cy="393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775" y="2442455"/>
            <a:ext cx="6721540" cy="352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43" y="2750459"/>
            <a:ext cx="6758249" cy="277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75" y="2317316"/>
            <a:ext cx="6363340" cy="354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04" y="2374991"/>
            <a:ext cx="6597282" cy="360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61" y="2517731"/>
            <a:ext cx="6757168" cy="305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24" y="2404354"/>
            <a:ext cx="5319441" cy="354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304212"/>
            <a:ext cx="71247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79" y="2354893"/>
            <a:ext cx="6405731" cy="359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6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32" y="2179528"/>
            <a:ext cx="6287426" cy="38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6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20" y="2349424"/>
            <a:ext cx="69532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92" y="2428668"/>
            <a:ext cx="6531506" cy="349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6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07" y="2489679"/>
            <a:ext cx="71532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6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77" y="2320599"/>
            <a:ext cx="6696336" cy="375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6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94" y="2454779"/>
            <a:ext cx="6448099" cy="31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6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39" y="2187174"/>
            <a:ext cx="6552212" cy="381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6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94" y="2419972"/>
            <a:ext cx="5868901" cy="301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6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14" y="2167068"/>
            <a:ext cx="6571262" cy="383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44" y="2222902"/>
            <a:ext cx="6821401" cy="368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69" y="2405694"/>
            <a:ext cx="6645952" cy="3549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95" y="2294045"/>
            <a:ext cx="6701099" cy="373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08" y="2197361"/>
            <a:ext cx="6263273" cy="346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82" y="2260035"/>
            <a:ext cx="70199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28" y="2218050"/>
            <a:ext cx="6864459" cy="396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06" y="2263502"/>
            <a:ext cx="715327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06" y="2367418"/>
            <a:ext cx="6204678" cy="355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26" y="2404997"/>
            <a:ext cx="6798438" cy="3275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4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1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9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07" y="2289925"/>
            <a:ext cx="71532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2483351"/>
            <a:ext cx="713422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Advice for Applying 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Evaluating a Learning Algorithm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57" y="2442575"/>
            <a:ext cx="70389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1061</TotalTime>
  <Words>789</Words>
  <Application>Microsoft Macintosh PowerPoint</Application>
  <PresentationFormat>화면 슬라이드 쇼(4:3)</PresentationFormat>
  <Paragraphs>263</Paragraphs>
  <Slides>66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81" baseType="lpstr">
      <vt:lpstr>맑은 고딕</vt:lpstr>
      <vt:lpstr>옥션고딕 B</vt:lpstr>
      <vt:lpstr>한컴 윤고딕 230</vt:lpstr>
      <vt:lpstr>한컴 윤고딕 240</vt:lpstr>
      <vt:lpstr>한컴 윤고딕 250</vt:lpstr>
      <vt:lpstr>Arial Black</vt:lpstr>
      <vt:lpstr>Calibri</vt:lpstr>
      <vt:lpstr>Calibri Light</vt:lpstr>
      <vt:lpstr>HY강B</vt:lpstr>
      <vt:lpstr>HY견고딕</vt:lpstr>
      <vt:lpstr>Tahoma</vt:lpstr>
      <vt:lpstr>Wingdings</vt:lpstr>
      <vt:lpstr>Yoon 윤고딕 550_TT</vt:lpstr>
      <vt:lpstr>Arial</vt:lpstr>
      <vt:lpstr>Office 테마</vt:lpstr>
      <vt:lpstr>Machine  Learning 3/6</vt:lpstr>
      <vt:lpstr>PowerPoint 프레젠테이션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Advice for Applying Machine Learning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swcon</dc:creator>
  <cp:lastModifiedBy>박지현</cp:lastModifiedBy>
  <cp:revision>124</cp:revision>
  <dcterms:created xsi:type="dcterms:W3CDTF">2015-01-29T01:05:38Z</dcterms:created>
  <dcterms:modified xsi:type="dcterms:W3CDTF">2016-02-26T05:35:54Z</dcterms:modified>
</cp:coreProperties>
</file>